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56500" cy="10680700"/>
  <p:notesSz cx="7556500" cy="106807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5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6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eg" /><Relationship Id="rId3" Type="http://schemas.openxmlformats.org/officeDocument/2006/relationships/image" Target="../media/image7.jpeg" /><Relationship Id="rId4" Type="http://schemas.openxmlformats.org/officeDocument/2006/relationships/image" Target="../media/image3.jpeg" /><Relationship Id="rId5" Type="http://schemas.openxmlformats.org/officeDocument/2006/relationships/image" Target="../media/image8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9.jpeg" /><Relationship Id="rId3" Type="http://schemas.openxmlformats.org/officeDocument/2006/relationships/image" Target="../media/image2.jpeg" /><Relationship Id="rId4" Type="http://schemas.openxmlformats.org/officeDocument/2006/relationships/image" Target="../media/image3.jpeg" /><Relationship Id="rId5" Type="http://schemas.openxmlformats.org/officeDocument/2006/relationships/image" Target="../media/image10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0" name="object 1"/>
          <p:cNvSpPr/>
          <p:nvPr/>
        </p:nvSpPr>
        <p:spPr>
          <a:xfrm>
            <a:off x="0" y="0"/>
            <a:ext cx="7556500" cy="10680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103240" y="1117487"/>
            <a:ext cx="2018949" cy="999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2593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</a:p>
          <a:p>
            <a:pPr marL="7658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College of Engineering</a:t>
            </a:r>
          </a:p>
          <a:p>
            <a:pPr marL="8001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Department of Chemical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Engineering / First Stage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0831" y="1205879"/>
            <a:ext cx="2407680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6648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Republic of Iraq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Ministry of Higher Education</a:t>
            </a:r>
          </a:p>
          <a:p>
            <a:pPr marL="236524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and scientific Research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05968" y="10059216"/>
            <a:ext cx="77208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133843" y="10059216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1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57175" y="1811401"/>
            <a:ext cx="7299325" cy="724026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61188" y="766486"/>
            <a:ext cx="3035941" cy="4967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61"/>
              </a:lnSpc>
              <a:spcBef>
                <a:spcPct val="0"/>
              </a:spcBef>
              <a:spcAft>
                <a:spcPct val="0"/>
              </a:spcAft>
            </a:pPr>
            <a:r>
              <a:rPr sz="1500" b="1" u="sng">
                <a:solidFill>
                  <a:srgbClr val="000000"/>
                </a:solidFill>
                <a:latin typeface="Times New Roman"/>
                <a:cs typeface="Times New Roman"/>
              </a:rPr>
              <a:t>A word processor, "Word 2007”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61188" y="1172351"/>
            <a:ext cx="7812027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2932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one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most common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widely</a:t>
            </a:r>
            <a:r>
              <a:rPr sz="13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used programs to ease, which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makes dealing with a very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simple calculator. Is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office software that are used in text editing and printing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books and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documents,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this program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included with a range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office software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61188" y="1889053"/>
            <a:ext cx="247181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Start</a:t>
            </a:r>
            <a:r>
              <a:rPr sz="1400" b="1" u="sng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sz="1400" b="1" u="sng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in "Word</a:t>
            </a:r>
            <a:r>
              <a:rPr sz="1400" b="1" u="sng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2007 "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02336" y="2238560"/>
            <a:ext cx="4420482" cy="18374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20"/>
              </a:lnSpc>
              <a:spcBef>
                <a:spcPct val="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BTUEEL+Symbol"/>
                <a:cs typeface="BTUEEL+Symbol"/>
              </a:rPr>
              <a:t></a:t>
            </a:r>
            <a:r>
              <a:rPr sz="1400" spc="80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first thing you need to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do is run</a:t>
            </a:r>
            <a:r>
              <a:rPr sz="140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program</a:t>
            </a:r>
          </a:p>
          <a:p>
            <a:pPr marL="272795" marR="0">
              <a:lnSpc>
                <a:spcPts val="1554"/>
              </a:lnSpc>
              <a:spcBef>
                <a:spcPts val="300"/>
              </a:spcBef>
              <a:spcAft>
                <a:spcPct val="0"/>
              </a:spcAft>
            </a:pP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and run</a:t>
            </a:r>
            <a:r>
              <a:rPr sz="14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the program</a:t>
            </a:r>
            <a:r>
              <a:rPr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>
                <a:solidFill>
                  <a:srgbClr val="000000"/>
                </a:solidFill>
                <a:latin typeface="Times New Roman"/>
                <a:cs typeface="Times New Roman"/>
              </a:rPr>
              <a:t>follow the following steps</a:t>
            </a:r>
          </a:p>
          <a:p>
            <a:pPr marL="0" marR="0">
              <a:lnSpc>
                <a:spcPts val="1587"/>
              </a:lnSpc>
              <a:spcBef>
                <a:spcPts val="241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BTUEEL+Symbol"/>
                <a:cs typeface="BTUEEL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Start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key</a:t>
            </a:r>
            <a:r>
              <a:rPr sz="1300" spc="-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pressed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taskbar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BTUEEL+Symbol"/>
                <a:cs typeface="BTUEEL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Appearance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Start menu click on All Programs</a:t>
            </a:r>
          </a:p>
          <a:p>
            <a:pPr marL="269747" marR="0">
              <a:lnSpc>
                <a:spcPts val="1435"/>
              </a:lnSpc>
              <a:spcBef>
                <a:spcPts val="27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All programs Emergence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list of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</a:t>
            </a:r>
          </a:p>
          <a:p>
            <a:pPr marL="269747" marR="0">
              <a:lnSpc>
                <a:spcPts val="1435"/>
              </a:lnSpc>
              <a:spcBef>
                <a:spcPts val="34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 the folder Microsoft Office Microsoft office</a:t>
            </a:r>
          </a:p>
          <a:p>
            <a:pPr marL="0" marR="0">
              <a:lnSpc>
                <a:spcPts val="1587"/>
              </a:lnSpc>
              <a:spcBef>
                <a:spcPts val="231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BTUEEL+Symbol"/>
                <a:cs typeface="BTUEEL+Symbol"/>
              </a:rPr>
              <a:t></a:t>
            </a:r>
            <a:r>
              <a:rPr sz="1300" spc="8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from</a:t>
            </a:r>
            <a:r>
              <a:rPr sz="13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sub-menu program Roses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Word 2007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93191" y="4183055"/>
            <a:ext cx="2810679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The main screen</a:t>
            </a:r>
            <a:r>
              <a:rPr sz="1400" b="1" u="sng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400" b="1" u="sng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the program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61188" y="4540772"/>
            <a:ext cx="505545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run the program following the opening screen appears:-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59663" y="4891292"/>
            <a:ext cx="399996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02336" y="5055340"/>
            <a:ext cx="971097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Button</a:t>
            </a:r>
            <a:r>
              <a:rPr sz="1100" spc="-12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Office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673605" y="5055340"/>
            <a:ext cx="97910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Rapid toolbar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542278" y="5739616"/>
            <a:ext cx="647631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Toolbar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85216" y="5852392"/>
            <a:ext cx="488459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Tape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356350" y="6692654"/>
            <a:ext cx="1161817" cy="3109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8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alibri"/>
                <a:cs typeface="Calibri"/>
              </a:rPr>
              <a:t>The vertical scroll bar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623304" y="7685719"/>
            <a:ext cx="696648" cy="420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81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alibri"/>
                <a:cs typeface="Calibri"/>
              </a:rPr>
              <a:t>Browse</a:t>
            </a:r>
          </a:p>
          <a:p>
            <a:pPr marL="0" marR="0">
              <a:lnSpc>
                <a:spcPts val="981"/>
              </a:lnSpc>
              <a:spcBef>
                <a:spcPts val="146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alibri"/>
                <a:cs typeface="Calibri"/>
              </a:rPr>
              <a:t>button pages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213094" y="8617847"/>
            <a:ext cx="1154395" cy="470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8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alibri"/>
                <a:cs typeface="Calibri"/>
              </a:rPr>
              <a:t>Button to choose</a:t>
            </a:r>
          </a:p>
          <a:p>
            <a:pPr marL="0" marR="0">
              <a:lnSpc>
                <a:spcPts val="1098"/>
              </a:lnSpc>
              <a:spcBef>
                <a:spcPts val="161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alibri"/>
                <a:cs typeface="Calibri"/>
              </a:rPr>
              <a:t>methods of browsing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540884" y="8683379"/>
            <a:ext cx="1078860" cy="3109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8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alibri"/>
                <a:cs typeface="Calibri"/>
              </a:rPr>
              <a:t>Buttons Quick View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230247" y="8837886"/>
            <a:ext cx="1217790" cy="344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Calibri"/>
                <a:cs typeface="Calibri"/>
              </a:rPr>
              <a:t>The status bar rapid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05968" y="10059216"/>
            <a:ext cx="77208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133843" y="10059216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object 1"/>
          <p:cNvSpPr/>
          <p:nvPr/>
        </p:nvSpPr>
        <p:spPr>
          <a:xfrm>
            <a:off x="361315" y="1356741"/>
            <a:ext cx="5723890" cy="41338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59663" y="2403982"/>
            <a:ext cx="6676770" cy="6741667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9663" y="765612"/>
            <a:ext cx="122169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Address Bar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88263" y="1924690"/>
            <a:ext cx="7194984" cy="1139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BRJGF+Symbol"/>
                <a:cs typeface="TBRJGF+Symbol"/>
              </a:rPr>
              <a:t></a:t>
            </a:r>
            <a:r>
              <a:rPr sz="1300" spc="8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Address bar consists of:-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BRJGF+Symbol"/>
                <a:cs typeface="TBRJGF+Symbol"/>
              </a:rPr>
              <a:t></a:t>
            </a:r>
            <a:r>
              <a:rPr sz="1300" spc="8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</a:t>
            </a: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code named Microsoft word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BRJGF+Symbol"/>
                <a:cs typeface="TBRJGF+Symbol"/>
              </a:rPr>
              <a:t></a:t>
            </a:r>
            <a:r>
              <a:rPr sz="1300" spc="8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document, for example,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first lesson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BRJGF+Symbol"/>
                <a:cs typeface="TBRJGF+Symbol"/>
              </a:rPr>
              <a:t></a:t>
            </a:r>
            <a:r>
              <a:rPr sz="1300" spc="8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tape on the right keys are located restoration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conservation, and undo toolbar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17168" y="2897520"/>
            <a:ext cx="110531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Rapid Office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005838" y="2897520"/>
            <a:ext cx="576073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which contains a total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commands such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Save and Save As, and open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17168" y="3115451"/>
            <a:ext cx="134792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new file ..... etc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88263" y="3409066"/>
            <a:ext cx="6095377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BRJGF+Symbol"/>
                <a:cs typeface="TBRJGF+Symbol"/>
              </a:rPr>
              <a:t></a:t>
            </a:r>
            <a:r>
              <a:rPr sz="1300" spc="8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north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tape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no keys zoom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and zoom</a:t>
            </a:r>
            <a:r>
              <a:rPr sz="13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out and close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51104" y="4205462"/>
            <a:ext cx="1299611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4"/>
              </a:lnSpc>
              <a:spcBef>
                <a:spcPct val="0"/>
              </a:spcBef>
              <a:spcAft>
                <a:spcPct val="0"/>
              </a:spcAft>
            </a:pPr>
            <a:r>
              <a:rPr sz="1400" b="1">
                <a:solidFill>
                  <a:srgbClr val="000000"/>
                </a:solidFill>
                <a:latin typeface="Times New Roman"/>
                <a:cs typeface="Times New Roman"/>
              </a:rPr>
              <a:t>Button Office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61188" y="4470668"/>
            <a:ext cx="7570211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find the Office button in the upper right corner of the software system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following Microsoft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Office 2007: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Word,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Excel, PowerPoint, Access, Outlook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61188" y="4914152"/>
            <a:ext cx="327294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do I see when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 click a button Office?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61188" y="5167136"/>
            <a:ext cx="7608373" cy="810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1-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click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Office button, right-left, you'll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see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same basic commands available in the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File menu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previous versions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Microsoft Office to open the file and save it and print it. As in the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figure below:-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922009" y="6921254"/>
            <a:ext cx="1038543" cy="470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8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alibri"/>
                <a:cs typeface="Calibri"/>
              </a:rPr>
              <a:t>Recent documents</a:t>
            </a:r>
          </a:p>
          <a:p>
            <a:pPr marL="18288" marR="0">
              <a:lnSpc>
                <a:spcPts val="1098"/>
              </a:lnSpc>
              <a:spcBef>
                <a:spcPts val="161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alibri"/>
                <a:cs typeface="Calibri"/>
              </a:rPr>
              <a:t>that were opened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35456" y="8164255"/>
            <a:ext cx="1329317" cy="2770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81"/>
              </a:lnSpc>
              <a:spcBef>
                <a:spcPct val="0"/>
              </a:spcBef>
              <a:spcAft>
                <a:spcPct val="0"/>
              </a:spcAft>
            </a:pPr>
            <a:r>
              <a:rPr sz="800">
                <a:solidFill>
                  <a:srgbClr val="000000"/>
                </a:solidFill>
                <a:latin typeface="Calibri"/>
                <a:cs typeface="Calibri"/>
              </a:rPr>
              <a:t>Close the current document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925189" y="8928743"/>
            <a:ext cx="1236478" cy="3109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98"/>
              </a:lnSpc>
              <a:spcBef>
                <a:spcPct val="0"/>
              </a:spcBef>
              <a:spcAft>
                <a:spcPct val="0"/>
              </a:spcAft>
            </a:pPr>
            <a:r>
              <a:rPr sz="900">
                <a:solidFill>
                  <a:srgbClr val="000000"/>
                </a:solidFill>
                <a:latin typeface="Calibri"/>
                <a:cs typeface="Calibri"/>
              </a:rPr>
              <a:t>Rapid exit the program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05968" y="10059216"/>
            <a:ext cx="77208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133843" y="10059216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3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019300" y="977645"/>
            <a:ext cx="3067685" cy="9429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55815" y="2403982"/>
            <a:ext cx="6673659" cy="601573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20216" y="762141"/>
            <a:ext cx="633319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Office button, right-menu will appear.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in the figure below2-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61188" y="3353617"/>
            <a:ext cx="3005858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Customize "Quick</a:t>
            </a:r>
            <a:r>
              <a:rPr sz="1400" b="1" u="sng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Access Toolbar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61188" y="3618752"/>
            <a:ext cx="7001085" cy="649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"Quick Access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Toolbar" is a toolbar can be customized and contains a set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commands</a:t>
            </a:r>
          </a:p>
          <a:p>
            <a:pPr marL="0" marR="0">
              <a:lnSpc>
                <a:spcPts val="1435"/>
              </a:lnSpc>
              <a:spcBef>
                <a:spcPts val="342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independent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tab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currently</a:t>
            </a:r>
            <a:r>
              <a:rPr sz="13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displayed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46878" y="4348311"/>
            <a:ext cx="1711148" cy="3988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0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Arial"/>
                <a:cs typeface="Arial"/>
              </a:rPr>
              <a:t>Quick Access</a:t>
            </a:r>
            <a:r>
              <a:rPr sz="1200" spc="-1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200">
                <a:solidFill>
                  <a:srgbClr val="000000"/>
                </a:solidFill>
                <a:latin typeface="Arial"/>
                <a:cs typeface="Arial"/>
              </a:rPr>
              <a:t>Toolbar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93191" y="5272292"/>
            <a:ext cx="729227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can add buttons represent commands to the "Quick Access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Toolbar" as in the figure below.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75487" y="5649727"/>
            <a:ext cx="4106729" cy="6811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RAAOFN+Symbol"/>
                <a:cs typeface="RAAOFN+Symbol"/>
              </a:rPr>
              <a:t></a:t>
            </a:r>
            <a:r>
              <a:rPr sz="1300" spc="9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the Customize button Quick Access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Toolbar</a:t>
            </a:r>
          </a:p>
          <a:p>
            <a:pPr marL="0" marR="0">
              <a:lnSpc>
                <a:spcPts val="1587"/>
              </a:lnSpc>
              <a:spcBef>
                <a:spcPts val="23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RAAOFN+Symbol"/>
                <a:cs typeface="RAAOFN+Symbol"/>
              </a:rPr>
              <a:t></a:t>
            </a:r>
            <a:r>
              <a:rPr sz="1300" spc="99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 list,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the command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 want.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9327" y="6118366"/>
            <a:ext cx="389117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Appears in the commanding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Quick Access Toolbar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05968" y="10059216"/>
            <a:ext cx="77208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133843" y="10059216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4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5" name="object 1"/>
          <p:cNvSpPr/>
          <p:nvPr/>
        </p:nvSpPr>
        <p:spPr>
          <a:xfrm>
            <a:off x="382270" y="1120521"/>
            <a:ext cx="6800215" cy="101028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1940" y="0"/>
            <a:ext cx="6976109" cy="68554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62584" y="2403982"/>
            <a:ext cx="6838315" cy="6015735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087621" cy="740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8787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 Imran</a:t>
            </a:r>
          </a:p>
          <a:p>
            <a:pPr marL="192023" marR="0">
              <a:lnSpc>
                <a:spcPts val="1332"/>
              </a:lnSpc>
              <a:spcBef>
                <a:spcPts val="71"/>
              </a:spcBef>
              <a:spcAft>
                <a:spcPct val="0"/>
              </a:spcAft>
            </a:pP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2019</a:t>
            </a:r>
            <a:r>
              <a:rPr sz="1100" b="1" spc="1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1100" b="1">
                <a:solidFill>
                  <a:srgbClr val="000000"/>
                </a:solidFill>
                <a:latin typeface="Calibri"/>
                <a:cs typeface="Calibri"/>
              </a:rPr>
              <a:t>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97628" y="79586"/>
            <a:ext cx="2966888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92608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741731" y="265710"/>
            <a:ext cx="1432864" cy="3648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22"/>
              </a:lnSpc>
              <a:spcBef>
                <a:spcPct val="0"/>
              </a:spcBef>
              <a:spcAft>
                <a:spcPct val="0"/>
              </a:spcAft>
            </a:pPr>
            <a:r>
              <a:rPr sz="1100" b="1">
                <a:solidFill>
                  <a:srgbClr val="7F7F7F"/>
                </a:solidFill>
                <a:latin typeface="Times New Roman"/>
                <a:cs typeface="Times New Roman"/>
              </a:rPr>
              <a:t>oft office Word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9663" y="765612"/>
            <a:ext cx="107102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Tab Home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17168" y="2290967"/>
            <a:ext cx="7293909" cy="11081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Containing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 folders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turn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</a:t>
            </a: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set of commands in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main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tab, there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are:-</a:t>
            </a:r>
          </a:p>
          <a:p>
            <a:pPr marL="41147" marR="0">
              <a:lnSpc>
                <a:spcPts val="1435"/>
              </a:lnSpc>
              <a:spcBef>
                <a:spcPts val="37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(clipboard): -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 all orders copying and pasting and cutting and conservation</a:t>
            </a:r>
          </a:p>
          <a:p>
            <a:pPr marL="41147" marR="0">
              <a:lnSpc>
                <a:spcPts val="1435"/>
              </a:lnSpc>
              <a:spcBef>
                <a:spcPts val="42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line (Font): -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 all the orders as a form and format the text type, size and font</a:t>
            </a:r>
          </a:p>
          <a:p>
            <a:pPr marL="0" marR="0">
              <a:lnSpc>
                <a:spcPts val="1435"/>
              </a:lnSpc>
              <a:spcBef>
                <a:spcPts val="28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color and other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88263" y="2502286"/>
            <a:ext cx="323355" cy="679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88263" y="3180466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58316" y="3199272"/>
            <a:ext cx="718599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clipboard paragraph (Paragraph): - and contain all orders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coordination and planning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Page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88263" y="3410590"/>
            <a:ext cx="6182671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Styles (Styles): - where all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orders and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change patterns of Documents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88263" y="3641094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58316" y="3659900"/>
            <a:ext cx="606635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Liberation (Editing): - where orders and search and replace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choice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61188" y="4445182"/>
            <a:ext cx="1072360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Tab Insert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61188" y="5941583"/>
            <a:ext cx="465873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 contains a total of savers in turn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 a set of commands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88263" y="6279393"/>
            <a:ext cx="7553898" cy="24857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pages (Pages): - And where everything related to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orders page, for example, a cover</a:t>
            </a:r>
          </a:p>
          <a:p>
            <a:pPr marL="228904" marR="0">
              <a:lnSpc>
                <a:spcPts val="1435"/>
              </a:lnSpc>
              <a:spcBef>
                <a:spcPts val="27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page or a blank page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breaks between pages</a:t>
            </a:r>
          </a:p>
          <a:p>
            <a:pPr marL="0" marR="0">
              <a:lnSpc>
                <a:spcPts val="1587"/>
              </a:lnSpc>
              <a:spcBef>
                <a:spcPts val="24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tables (Tables): -</a:t>
            </a:r>
            <a:r>
              <a:rPr sz="13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All orders include spreadsheets to word document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illustrations (Illustrations): -</a:t>
            </a:r>
            <a:r>
              <a:rPr sz="13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 All orders include images 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charts,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shapes</a:t>
            </a:r>
          </a:p>
          <a:p>
            <a:pPr marL="228904" marR="0">
              <a:lnSpc>
                <a:spcPts val="1435"/>
              </a:lnSpc>
              <a:spcBef>
                <a:spcPts val="32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cut-outs and other</a:t>
            </a:r>
          </a:p>
          <a:p>
            <a:pPr marL="0" marR="0">
              <a:lnSpc>
                <a:spcPts val="1587"/>
              </a:lnSpc>
              <a:spcBef>
                <a:spcPts val="22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links (Links):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sz="13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 orders inclusion of external links 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Web</a:t>
            </a:r>
          </a:p>
          <a:p>
            <a:pPr marL="0" marR="0">
              <a:lnSpc>
                <a:spcPts val="1587"/>
              </a:lnSpc>
              <a:spcBef>
                <a:spcPts val="22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head and appendix (Header &amp; Footer):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sz="13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All orders include a header or</a:t>
            </a:r>
          </a:p>
          <a:p>
            <a:pPr marL="228904" marR="0">
              <a:lnSpc>
                <a:spcPts val="1435"/>
              </a:lnSpc>
              <a:spcBef>
                <a:spcPts val="27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appended to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pages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document and the document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well as a page number</a:t>
            </a:r>
          </a:p>
          <a:p>
            <a:pPr marL="0" marR="0">
              <a:lnSpc>
                <a:spcPts val="1587"/>
              </a:lnSpc>
              <a:spcBef>
                <a:spcPts val="22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text (Text): -</a:t>
            </a:r>
            <a:r>
              <a:rPr sz="13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orders include various texts and various symbols</a:t>
            </a:r>
          </a:p>
          <a:p>
            <a:pPr marL="0" marR="0">
              <a:lnSpc>
                <a:spcPts val="1587"/>
              </a:lnSpc>
              <a:spcBef>
                <a:spcPts val="227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symbols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(Symbols): -</a:t>
            </a:r>
            <a:r>
              <a:rPr sz="13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orders inclusion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symbols and equations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88263" y="8545962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UVTBOA+Symbol"/>
                <a:cs typeface="UVTBOA+Symbol"/>
              </a:rPr>
              <a:t>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58316" y="8564767"/>
            <a:ext cx="631535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text (Text): -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orders include various texts and various symbols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80644" y="8781413"/>
            <a:ext cx="6742282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8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BWRKBO+Wingdings"/>
                <a:cs typeface="BWRKBO+Wingdings"/>
              </a:rPr>
              <a:t>.</a:t>
            </a:r>
            <a:r>
              <a:rPr sz="1300" spc="8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portfolio symbols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(Symbols): -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where orders inclusion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symbols and equations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05968" y="10059216"/>
            <a:ext cx="772080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First Class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133843" y="10059216"/>
            <a:ext cx="280612" cy="380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47"/>
              </a:lnSpc>
              <a:spcBef>
                <a:spcPct val="0"/>
              </a:spcBef>
              <a:spcAft>
                <a:spcPct val="0"/>
              </a:spcAft>
            </a:pPr>
            <a:r>
              <a:rPr sz="1100">
                <a:solidFill>
                  <a:srgbClr val="000000"/>
                </a:solidFill>
                <a:latin typeface="Calibri"/>
                <a:cs typeface="Calibri"/>
              </a:rPr>
              <a:t>5</a:t>
            </a:r>
          </a:p>
        </p:txBody>
      </p:sp>
      <p:sp>
        <p:nvSpPr>
          <p:cNvPr id="2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194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2019-11-06T07:00:18Z</dcterms:modified>
</cp:coreProperties>
</file>